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64" r:id="rId11"/>
    <p:sldId id="266" r:id="rId12"/>
    <p:sldId id="267" r:id="rId13"/>
    <p:sldId id="269" r:id="rId14"/>
    <p:sldId id="276" r:id="rId15"/>
    <p:sldId id="284" r:id="rId16"/>
    <p:sldId id="286" r:id="rId17"/>
    <p:sldId id="282" r:id="rId18"/>
    <p:sldId id="283" r:id="rId19"/>
    <p:sldId id="281" r:id="rId20"/>
    <p:sldId id="270" r:id="rId21"/>
    <p:sldId id="268" r:id="rId22"/>
    <p:sldId id="287" r:id="rId23"/>
    <p:sldId id="271" r:id="rId24"/>
  </p:sldIdLst>
  <p:sldSz cx="12192000" cy="6858000"/>
  <p:notesSz cx="6797675" cy="9926638"/>
  <p:embeddedFontLst>
    <p:embeddedFont>
      <p:font typeface="Algerian" panose="04020705040A02060702" pitchFamily="82" charset="0"/>
      <p:regular r:id="rId26"/>
    </p:embeddedFont>
    <p:embeddedFont>
      <p:font typeface="Bahnschrift" panose="020B0502040204020203" pitchFamily="34" charset="0"/>
      <p:regular r:id="rId27"/>
      <p:bold r:id="rId28"/>
    </p:embeddedFont>
    <p:embeddedFont>
      <p:font typeface="Berlin Sans FB Demi" panose="020E0802020502020306" pitchFamily="34" charset="0"/>
      <p:bold r:id="rId29"/>
    </p:embeddedFont>
    <p:embeddedFont>
      <p:font typeface="Book Antiqua" panose="02040602050305030304" pitchFamily="18" charset="0"/>
      <p:regular r:id="rId30"/>
      <p:bold r:id="rId31"/>
      <p:italic r:id="rId32"/>
      <p:boldItalic r:id="rId33"/>
    </p:embeddedFont>
    <p:embeddedFont>
      <p:font typeface="Bookman Old Style" panose="02050604050505020204" pitchFamily="18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veat" panose="020B0604020202020204" charset="0"/>
      <p:regular r:id="rId42"/>
      <p:bold r:id="rId43"/>
    </p:embeddedFont>
    <p:embeddedFont>
      <p:font typeface="Courgette" panose="020B0604020202020204" charset="0"/>
      <p:regular r:id="rId44"/>
    </p:embeddedFont>
    <p:embeddedFont>
      <p:font typeface="Libre Baskerville" panose="02000000000000000000" pitchFamily="2" charset="0"/>
      <p:regular r:id="rId45"/>
      <p:bold r:id="rId46"/>
      <p:italic r:id="rId47"/>
    </p:embeddedFont>
    <p:embeddedFont>
      <p:font typeface="Quintessential" panose="020B060402020202020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gcjxh/ZANSb07fV+UhXEUT0uBt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CCFF"/>
    <a:srgbClr val="F08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E7B6A2-7E37-411F-800F-35711E8DC805}">
  <a:tblStyle styleId="{D7E7B6A2-7E37-411F-800F-35711E8DC80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1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en-US" sz="2400" b="0" i="0" baseline="0" dirty="0">
                <a:solidFill>
                  <a:schemeClr val="accent5">
                    <a:lumMod val="75000"/>
                  </a:schemeClr>
                </a:solidFill>
              </a:rPr>
              <a:t>Improvement after injection of MAXR100 in </a:t>
            </a:r>
            <a:r>
              <a:rPr lang="en-US" sz="2400" b="1" i="0" baseline="0" dirty="0">
                <a:solidFill>
                  <a:schemeClr val="accent5">
                    <a:lumMod val="75000"/>
                  </a:schemeClr>
                </a:solidFill>
              </a:rPr>
              <a:t>Blue Star 5.5TR AC unit at HAPPY SHOPPY (</a:t>
            </a:r>
            <a:r>
              <a:rPr lang="en-US" sz="2400" b="1" i="0" baseline="0" dirty="0" err="1">
                <a:solidFill>
                  <a:schemeClr val="accent5">
                    <a:lumMod val="75000"/>
                  </a:schemeClr>
                </a:solidFill>
              </a:rPr>
              <a:t>Gajuwaka</a:t>
            </a:r>
            <a:r>
              <a:rPr lang="en-US" sz="2400" b="1" i="0" baseline="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comparsion!$E$20</c:f>
              <c:strCache>
                <c:ptCount val="1"/>
                <c:pt idx="0">
                  <c:v>Key Benchmark Parameters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comparsion!$D$21:$D$25</c:f>
              <c:strCache>
                <c:ptCount val="5"/>
                <c:pt idx="0">
                  <c:v>Average Energy Consumption/ Hour in Kwh</c:v>
                </c:pt>
                <c:pt idx="1">
                  <c:v>Average Power in kW/ Hour</c:v>
                </c:pt>
                <c:pt idx="2">
                  <c:v>Average PF</c:v>
                </c:pt>
                <c:pt idx="3">
                  <c:v>Average Set Point in Deg C</c:v>
                </c:pt>
                <c:pt idx="4">
                  <c:v>Average OAT in Deg C</c:v>
                </c:pt>
              </c:strCache>
            </c:strRef>
          </c:cat>
          <c:val>
            <c:numRef>
              <c:f>comparsion!$E$21:$E$25</c:f>
              <c:numCache>
                <c:formatCode>General</c:formatCode>
                <c:ptCount val="5"/>
                <c:pt idx="0">
                  <c:v>6.48</c:v>
                </c:pt>
                <c:pt idx="1">
                  <c:v>6.4700000000000024</c:v>
                </c:pt>
                <c:pt idx="2">
                  <c:v>0.88100000000000034</c:v>
                </c:pt>
                <c:pt idx="3" formatCode="0.0">
                  <c:v>24</c:v>
                </c:pt>
                <c:pt idx="4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7-4C9B-A082-E8173C0EC070}"/>
            </c:ext>
          </c:extLst>
        </c:ser>
        <c:ser>
          <c:idx val="1"/>
          <c:order val="1"/>
          <c:tx>
            <c:strRef>
              <c:f>comparsion!$F$20</c:f>
              <c:strCache>
                <c:ptCount val="1"/>
                <c:pt idx="0">
                  <c:v>Post Data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comparsion!$D$21:$D$25</c:f>
              <c:strCache>
                <c:ptCount val="5"/>
                <c:pt idx="0">
                  <c:v>Average Energy Consumption/ Hour in Kwh</c:v>
                </c:pt>
                <c:pt idx="1">
                  <c:v>Average Power in kW/ Hour</c:v>
                </c:pt>
                <c:pt idx="2">
                  <c:v>Average PF</c:v>
                </c:pt>
                <c:pt idx="3">
                  <c:v>Average Set Point in Deg C</c:v>
                </c:pt>
                <c:pt idx="4">
                  <c:v>Average OAT in Deg C</c:v>
                </c:pt>
              </c:strCache>
            </c:strRef>
          </c:cat>
          <c:val>
            <c:numRef>
              <c:f>comparsion!$F$21:$F$25</c:f>
              <c:numCache>
                <c:formatCode>0.00</c:formatCode>
                <c:ptCount val="5"/>
                <c:pt idx="0">
                  <c:v>4.75</c:v>
                </c:pt>
                <c:pt idx="1">
                  <c:v>4.75</c:v>
                </c:pt>
                <c:pt idx="2" formatCode="General">
                  <c:v>0.77600000000000025</c:v>
                </c:pt>
                <c:pt idx="3" formatCode="0.0">
                  <c:v>24</c:v>
                </c:pt>
                <c:pt idx="4" formatCode="General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7-4C9B-A082-E8173C0EC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483776"/>
        <c:axId val="93485312"/>
      </c:barChart>
      <c:catAx>
        <c:axId val="9348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93485312"/>
        <c:crosses val="autoZero"/>
        <c:auto val="1"/>
        <c:lblAlgn val="ctr"/>
        <c:lblOffset val="100"/>
        <c:noMultiLvlLbl val="0"/>
      </c:catAx>
      <c:valAx>
        <c:axId val="9348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9348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Improvement after injection</a:t>
            </a:r>
            <a:r>
              <a:rPr lang="en-US" sz="2400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of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MAXR100 in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Blue Star 8.75 TR AC unit at HAPPY</a:t>
            </a:r>
            <a:r>
              <a:rPr lang="en-US" sz="2400" b="1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SHOPPY (</a:t>
            </a:r>
            <a:r>
              <a:rPr lang="en-US" sz="2400" b="1" baseline="0" dirty="0" err="1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Gajuwaka</a:t>
            </a:r>
            <a:r>
              <a:rPr lang="en-US" sz="2400" b="1" baseline="0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c:rich>
      </c:tx>
      <c:layout>
        <c:manualLayout>
          <c:xMode val="edge"/>
          <c:yMode val="edge"/>
          <c:x val="0.1095744680851064"/>
          <c:y val="2.274342572850035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'COMPARISION _ GRAPH'!$E$19</c:f>
              <c:strCache>
                <c:ptCount val="1"/>
                <c:pt idx="0">
                  <c:v>Key Benchmark Parameters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'COMPARISION _ GRAPH'!$D$20:$D$24</c:f>
              <c:strCache>
                <c:ptCount val="5"/>
                <c:pt idx="0">
                  <c:v>Average Energy Consumption/ Hour in KWh</c:v>
                </c:pt>
                <c:pt idx="1">
                  <c:v>Average Power in kW/ Hour</c:v>
                </c:pt>
                <c:pt idx="2">
                  <c:v>Average PF</c:v>
                </c:pt>
                <c:pt idx="3">
                  <c:v>Average Set Point in Deg C</c:v>
                </c:pt>
                <c:pt idx="4">
                  <c:v>Average OAT in Deg C</c:v>
                </c:pt>
              </c:strCache>
            </c:strRef>
          </c:cat>
          <c:val>
            <c:numRef>
              <c:f>'COMPARISION _ GRAPH'!$E$20:$E$24</c:f>
              <c:numCache>
                <c:formatCode>General</c:formatCode>
                <c:ptCount val="5"/>
                <c:pt idx="0">
                  <c:v>8.5300000000000011</c:v>
                </c:pt>
                <c:pt idx="1">
                  <c:v>8.39</c:v>
                </c:pt>
                <c:pt idx="2">
                  <c:v>0.76100000000000079</c:v>
                </c:pt>
                <c:pt idx="3" formatCode="0.0">
                  <c:v>24</c:v>
                </c:pt>
                <c:pt idx="4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D-418A-9FB5-48A1D8E8B590}"/>
            </c:ext>
          </c:extLst>
        </c:ser>
        <c:ser>
          <c:idx val="1"/>
          <c:order val="1"/>
          <c:tx>
            <c:strRef>
              <c:f>'COMPARISION _ GRAPH'!$F$19</c:f>
              <c:strCache>
                <c:ptCount val="1"/>
                <c:pt idx="0">
                  <c:v>Post Data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'COMPARISION _ GRAPH'!$D$20:$D$24</c:f>
              <c:strCache>
                <c:ptCount val="5"/>
                <c:pt idx="0">
                  <c:v>Average Energy Consumption/ Hour in KWh</c:v>
                </c:pt>
                <c:pt idx="1">
                  <c:v>Average Power in kW/ Hour</c:v>
                </c:pt>
                <c:pt idx="2">
                  <c:v>Average PF</c:v>
                </c:pt>
                <c:pt idx="3">
                  <c:v>Average Set Point in Deg C</c:v>
                </c:pt>
                <c:pt idx="4">
                  <c:v>Average OAT in Deg C</c:v>
                </c:pt>
              </c:strCache>
            </c:strRef>
          </c:cat>
          <c:val>
            <c:numRef>
              <c:f>'COMPARISION _ GRAPH'!$F$20:$F$24</c:f>
              <c:numCache>
                <c:formatCode>0.0</c:formatCode>
                <c:ptCount val="5"/>
                <c:pt idx="0" formatCode="General">
                  <c:v>7.05</c:v>
                </c:pt>
                <c:pt idx="1">
                  <c:v>7.0013823529411807</c:v>
                </c:pt>
                <c:pt idx="2" formatCode="General">
                  <c:v>0.77600000000000091</c:v>
                </c:pt>
                <c:pt idx="3">
                  <c:v>24</c:v>
                </c:pt>
                <c:pt idx="4">
                  <c:v>31.714736842105218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D-418A-9FB5-48A1D8E8B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392896"/>
        <c:axId val="93394432"/>
      </c:barChart>
      <c:catAx>
        <c:axId val="9339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93394432"/>
        <c:crosses val="autoZero"/>
        <c:auto val="1"/>
        <c:lblAlgn val="ctr"/>
        <c:lblOffset val="100"/>
        <c:noMultiLvlLbl val="0"/>
      </c:catAx>
      <c:valAx>
        <c:axId val="9339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9339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4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8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4" y="9428587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8" y="9428587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8" y="9428587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349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:notes"/>
          <p:cNvSpPr txBox="1">
            <a:spLocks noGrp="1"/>
          </p:cNvSpPr>
          <p:nvPr>
            <p:ph type="sldNum" idx="12"/>
          </p:nvPr>
        </p:nvSpPr>
        <p:spPr>
          <a:xfrm>
            <a:off x="3850448" y="9428587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50448" y="9428587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50448" y="9428587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50448" y="9428587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48250" rIns="96500" bIns="48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</p:spPr>
        <p:txBody>
          <a:bodyPr spcFirstLastPara="1" wrap="square" lIns="96500" tIns="48250" rIns="96500" bIns="48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Proved It….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0" y="4389120"/>
            <a:ext cx="12192000" cy="2469000"/>
          </a:xfrm>
          <a:prstGeom prst="rect">
            <a:avLst/>
          </a:prstGeom>
          <a:solidFill>
            <a:srgbClr val="82FF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0" y="2349975"/>
            <a:ext cx="12192000" cy="3693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510" y="105485"/>
            <a:ext cx="10371429" cy="21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593" y="5161235"/>
            <a:ext cx="2010413" cy="133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3749" y="4560736"/>
            <a:ext cx="2133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2883242" y="3006665"/>
            <a:ext cx="6493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gerian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K.V.V. Satya Sekhar </a:t>
            </a:r>
            <a:endParaRPr sz="4400" b="0" i="0" u="none" strike="noStrike" cap="none" dirty="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702191" y="1589649"/>
            <a:ext cx="25434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400"/>
              <a:buFont typeface="Courgette"/>
              <a:buNone/>
            </a:pPr>
            <a:r>
              <a:rPr lang="en-US"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Courgette"/>
                <a:ea typeface="Courgette"/>
                <a:cs typeface="Courgette"/>
                <a:sym typeface="Courgette"/>
              </a:rPr>
              <a:t>We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urgette"/>
                <a:ea typeface="Courgette"/>
                <a:cs typeface="Courgette"/>
                <a:sym typeface="Courgette"/>
              </a:rPr>
              <a:t> </a:t>
            </a:r>
            <a:r>
              <a:rPr lang="en-US"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Courgette"/>
                <a:ea typeface="Courgette"/>
                <a:cs typeface="Courgette"/>
                <a:sym typeface="Courgette"/>
              </a:rPr>
              <a:t>can…</a:t>
            </a:r>
            <a:endParaRPr sz="2000" b="0" i="0" u="none" strike="noStrike" cap="none">
              <a:solidFill>
                <a:schemeClr val="accent1">
                  <a:lumMod val="50000"/>
                </a:schemeClr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212983" y="4610960"/>
            <a:ext cx="48750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8338"/>
              </a:buClr>
              <a:buSzPts val="3600"/>
              <a:buFont typeface="Libre Baskerville"/>
              <a:buNone/>
            </a:pPr>
            <a:r>
              <a:rPr lang="en-US" sz="3600" b="0" i="0" u="none" strike="noStrike" cap="none">
                <a:solidFill>
                  <a:srgbClr val="56833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Solar power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8338"/>
              </a:buClr>
              <a:buSzPts val="3600"/>
              <a:buFont typeface="Libre Baskerville"/>
              <a:buNone/>
            </a:pPr>
            <a:r>
              <a:rPr lang="en-US" sz="3600" b="0" i="0" u="none" strike="noStrike" cap="none">
                <a:solidFill>
                  <a:srgbClr val="56833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and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8338"/>
              </a:buClr>
              <a:buSzPts val="3600"/>
              <a:buFont typeface="Libre Baskerville"/>
              <a:buNone/>
            </a:pPr>
            <a:r>
              <a:rPr lang="en-US" sz="3600" b="0" i="0" u="none" strike="noStrike" cap="none">
                <a:solidFill>
                  <a:srgbClr val="56833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Industrial Electricals</a:t>
            </a:r>
            <a:endParaRPr sz="3600" b="0" i="0" u="none" strike="noStrike" cap="none">
              <a:solidFill>
                <a:srgbClr val="568338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/>
        </p:nvSpPr>
        <p:spPr>
          <a:xfrm>
            <a:off x="0" y="6177516"/>
            <a:ext cx="12192000" cy="680484"/>
          </a:xfrm>
          <a:prstGeom prst="rect">
            <a:avLst/>
          </a:prstGeom>
          <a:solidFill>
            <a:srgbClr val="82FF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 l="4834" b="14368"/>
          <a:stretch/>
        </p:blipFill>
        <p:spPr>
          <a:xfrm>
            <a:off x="248180" y="936655"/>
            <a:ext cx="2830299" cy="47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/>
          <p:nvPr/>
        </p:nvSpPr>
        <p:spPr>
          <a:xfrm>
            <a:off x="3931920" y="370127"/>
            <a:ext cx="3575155" cy="21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1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Office @</a:t>
            </a: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	             </a:t>
            </a:r>
            <a:r>
              <a:rPr lang="en-US" sz="24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             Kurmannapalem</a:t>
            </a:r>
            <a:endParaRPr sz="24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9"/>
          <p:cNvPicPr preferRelativeResize="0"/>
          <p:nvPr/>
        </p:nvPicPr>
        <p:blipFill rotWithShape="1">
          <a:blip r:embed="rId4">
            <a:alphaModFix/>
          </a:blip>
          <a:srcRect t="4066" b="18474"/>
          <a:stretch/>
        </p:blipFill>
        <p:spPr>
          <a:xfrm>
            <a:off x="6507480" y="1097280"/>
            <a:ext cx="2623960" cy="4445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5">
            <a:alphaModFix/>
          </a:blip>
          <a:srcRect t="47268"/>
          <a:stretch/>
        </p:blipFill>
        <p:spPr>
          <a:xfrm>
            <a:off x="3611870" y="2050870"/>
            <a:ext cx="2569201" cy="196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3429000" y="4038600"/>
            <a:ext cx="3154680" cy="81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After SPGS</a:t>
            </a:r>
            <a:endParaRPr sz="41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5967540" y="4114800"/>
            <a:ext cx="1972500" cy="5247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6138" y="929641"/>
            <a:ext cx="618702" cy="74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 rot="10800000" flipV="1">
            <a:off x="9113520" y="5582990"/>
            <a:ext cx="3078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274E13"/>
                </a:solidFill>
                <a:latin typeface="Berlin Sans FB Demi" pitchFamily="34" charset="0"/>
                <a:ea typeface="Calibri"/>
                <a:cs typeface="Calibri"/>
                <a:sym typeface="Calibri"/>
              </a:rPr>
              <a:t>RECENT CURRENT BILL</a:t>
            </a:r>
          </a:p>
        </p:txBody>
      </p:sp>
      <p:sp>
        <p:nvSpPr>
          <p:cNvPr id="16" name="Google Shape;170;p9"/>
          <p:cNvSpPr/>
          <p:nvPr/>
        </p:nvSpPr>
        <p:spPr>
          <a:xfrm rot="16200000">
            <a:off x="10718070" y="4735290"/>
            <a:ext cx="1081000" cy="2972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1478281" y="487680"/>
            <a:ext cx="1417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</a:p>
        </p:txBody>
      </p:sp>
      <p:sp>
        <p:nvSpPr>
          <p:cNvPr id="21" name="Right Arrow 20"/>
          <p:cNvSpPr/>
          <p:nvPr/>
        </p:nvSpPr>
        <p:spPr>
          <a:xfrm rot="5163208">
            <a:off x="555131" y="2323467"/>
            <a:ext cx="2741034" cy="2888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H:\current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28760" y="792481"/>
            <a:ext cx="2849880" cy="4693920"/>
          </a:xfrm>
          <a:prstGeom prst="rect">
            <a:avLst/>
          </a:prstGeom>
          <a:noFill/>
        </p:spPr>
      </p:pic>
      <p:sp>
        <p:nvSpPr>
          <p:cNvPr id="23" name="Up Arrow 22"/>
          <p:cNvSpPr/>
          <p:nvPr/>
        </p:nvSpPr>
        <p:spPr>
          <a:xfrm>
            <a:off x="11033760" y="4404360"/>
            <a:ext cx="274320" cy="12344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2298" y="856034"/>
            <a:ext cx="3352745" cy="206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0"/>
          <p:cNvSpPr txBox="1"/>
          <p:nvPr/>
        </p:nvSpPr>
        <p:spPr>
          <a:xfrm>
            <a:off x="0" y="6177516"/>
            <a:ext cx="12192000" cy="680484"/>
          </a:xfrm>
          <a:prstGeom prst="rect">
            <a:avLst/>
          </a:prstGeom>
          <a:solidFill>
            <a:srgbClr val="82FF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7326" y="4926195"/>
            <a:ext cx="25527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2118546"/>
            <a:ext cx="2417358" cy="123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06959" y="87550"/>
            <a:ext cx="2931211" cy="166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04665" y="2103857"/>
            <a:ext cx="2338045" cy="142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91635" y="3605106"/>
            <a:ext cx="4200525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9">
            <a:alphaModFix/>
          </a:blip>
          <a:srcRect t="22572" r="285" b="35788"/>
          <a:stretch/>
        </p:blipFill>
        <p:spPr>
          <a:xfrm>
            <a:off x="799533" y="4590896"/>
            <a:ext cx="3196205" cy="124296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/>
          <p:nvPr/>
        </p:nvSpPr>
        <p:spPr>
          <a:xfrm>
            <a:off x="58514" y="577358"/>
            <a:ext cx="63034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rgbClr val="568338"/>
                </a:solidFill>
                <a:latin typeface="Arial Rounded"/>
                <a:ea typeface="Arial Rounded"/>
                <a:cs typeface="Arial Rounded"/>
                <a:sym typeface="Arial Rounded"/>
              </a:rPr>
              <a:t>We </a:t>
            </a:r>
            <a:r>
              <a:rPr lang="en-US" sz="3600" b="1">
                <a:solidFill>
                  <a:srgbClr val="568338"/>
                </a:solidFill>
                <a:latin typeface="Arial Rounded"/>
                <a:ea typeface="Arial Rounded"/>
                <a:cs typeface="Arial Rounded"/>
                <a:sym typeface="Arial Rounded"/>
              </a:rPr>
              <a:t>are Channel Partners to</a:t>
            </a:r>
            <a:endParaRPr sz="3600" b="0" cap="none">
              <a:solidFill>
                <a:srgbClr val="5683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840" y="2923319"/>
            <a:ext cx="3196205" cy="132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367862" y="189187"/>
            <a:ext cx="11456276" cy="1091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ts val="3600"/>
              <a:buFont typeface="Book Antiqua"/>
              <a:buNone/>
            </a:pPr>
            <a:r>
              <a:rPr lang="en-US" sz="3600">
                <a:solidFill>
                  <a:srgbClr val="33CC33"/>
                </a:solidFill>
                <a:latin typeface="Book Antiqua"/>
                <a:ea typeface="Book Antiqua"/>
                <a:cs typeface="Book Antiqua"/>
                <a:sym typeface="Book Antiqua"/>
              </a:rPr>
              <a:t>Everything we utilize in daily life can be solar sourced</a:t>
            </a:r>
            <a:endParaRPr sz="3600">
              <a:solidFill>
                <a:srgbClr val="33CC33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98" name="Google Shape;198;p1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b="9240"/>
          <a:stretch/>
        </p:blipFill>
        <p:spPr>
          <a:xfrm>
            <a:off x="0" y="1131668"/>
            <a:ext cx="9059917" cy="48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1"/>
          <p:cNvSpPr txBox="1"/>
          <p:nvPr/>
        </p:nvSpPr>
        <p:spPr>
          <a:xfrm>
            <a:off x="0" y="6177516"/>
            <a:ext cx="12192000" cy="680484"/>
          </a:xfrm>
          <a:prstGeom prst="rect">
            <a:avLst/>
          </a:prstGeom>
          <a:solidFill>
            <a:srgbClr val="82FF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9427779" y="1131668"/>
            <a:ext cx="2903455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Lights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Fans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Geysers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Cookers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Washing Machines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Refrigerators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Air conditioners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Water Pumps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&amp;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Vehicles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/>
          <p:nvPr/>
        </p:nvSpPr>
        <p:spPr>
          <a:xfrm>
            <a:off x="324678" y="121870"/>
            <a:ext cx="8819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000"/>
              <a:buFont typeface="Calibri"/>
              <a:buNone/>
            </a:pPr>
            <a:r>
              <a:rPr lang="en-US" sz="5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Say ‘         ’ to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3"/>
          <p:cNvSpPr txBox="1"/>
          <p:nvPr/>
        </p:nvSpPr>
        <p:spPr>
          <a:xfrm>
            <a:off x="464373" y="2171805"/>
            <a:ext cx="8030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99" y="16197"/>
            <a:ext cx="2917433" cy="1452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4">
            <a:alphaModFix/>
          </a:blip>
          <a:srcRect r="2315" b="11628"/>
          <a:stretch/>
        </p:blipFill>
        <p:spPr>
          <a:xfrm>
            <a:off x="8136593" y="3599234"/>
            <a:ext cx="3924839" cy="241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9403" y="1553439"/>
            <a:ext cx="2543175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3"/>
          <p:cNvSpPr txBox="1"/>
          <p:nvPr/>
        </p:nvSpPr>
        <p:spPr>
          <a:xfrm>
            <a:off x="0" y="6187455"/>
            <a:ext cx="12192000" cy="680400"/>
          </a:xfrm>
          <a:prstGeom prst="rect">
            <a:avLst/>
          </a:prstGeom>
          <a:solidFill>
            <a:srgbClr val="82FF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 txBox="1"/>
          <p:nvPr/>
        </p:nvSpPr>
        <p:spPr>
          <a:xfrm>
            <a:off x="464373" y="1167319"/>
            <a:ext cx="7570800" cy="54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Power bills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pollution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Fight Power cuts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</a:t>
            </a:r>
            <a:r>
              <a:rPr lang="en-US" sz="5400" b="1" u="sng">
                <a:solidFill>
                  <a:srgbClr val="85DB87"/>
                </a:solidFill>
                <a:latin typeface="Caveat"/>
                <a:ea typeface="Caveat"/>
                <a:cs typeface="Caveat"/>
                <a:sym typeface="Caveat"/>
              </a:rPr>
              <a:t>GREEN ENERGY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Re-create &amp; Hand over 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"/>
              <a:buNone/>
            </a:pPr>
            <a:r>
              <a:rPr lang="en-US" sz="3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-US" sz="4400" b="1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rPr>
              <a:t>CLEAN  &amp;  HEALTHY  LIVABLE ENVIRONMENT</a:t>
            </a:r>
            <a:r>
              <a:rPr lang="en-US" sz="4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to </a:t>
            </a:r>
            <a:r>
              <a:rPr lang="en-US" sz="4400" b="1">
                <a:solidFill>
                  <a:srgbClr val="C55A11"/>
                </a:solidFill>
                <a:latin typeface="Algerian"/>
                <a:ea typeface="Algerian"/>
                <a:cs typeface="Algerian"/>
                <a:sym typeface="Algerian"/>
              </a:rPr>
              <a:t>your children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64598" y="53301"/>
            <a:ext cx="1033334" cy="111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lt;strong&gt;Oil&lt;/strong&gt;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2088" y="3505199"/>
            <a:ext cx="7539911" cy="3368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5" y="463826"/>
            <a:ext cx="7686260" cy="30036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056-2094-43FC-8CA5-9A6AFB49EB81}" type="datetime1">
              <a:rPr lang="en-US" smtClean="0"/>
              <a:pPr/>
              <a:t>10/26/2023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2EAC8A3-9F41-1468-A36B-E0F3C25BFF5C}"/>
              </a:ext>
            </a:extLst>
          </p:cNvPr>
          <p:cNvGraphicFramePr/>
          <p:nvPr/>
        </p:nvGraphicFramePr>
        <p:xfrm>
          <a:off x="228600" y="792480"/>
          <a:ext cx="11445240" cy="353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483492"/>
            <a:ext cx="155400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Bahnschrift" charset="0"/>
                <a:ea typeface="Calibri" pitchFamily="34" charset="0"/>
                <a:cs typeface="Times New Roman" pitchFamily="18" charset="0"/>
              </a:rPr>
              <a:t>Final Savings of 5.5TR Ac Unit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Bahnschrift" charset="0"/>
                <a:cs typeface="Bahnschrift" charset="0"/>
              </a:rPr>
              <a:t>Final Energy Savings with MAXR100™ 	:  	6.48- 4.8 = 1.73 kWh/ Hour 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Bahnschrift" charset="0"/>
                <a:cs typeface="Bahnschrift" charset="0"/>
              </a:rPr>
              <a:t>Energy Savings in %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Bahnschrift" charset="0"/>
                <a:cs typeface="Bahnschrift" charset="0"/>
              </a:rPr>
              <a:t>				:	(1.73/6.47) x 100 = 26. 7 %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AAE0031-F0F1-CC72-3AC1-DFED4B950798}"/>
              </a:ext>
            </a:extLst>
          </p:cNvPr>
          <p:cNvGraphicFramePr/>
          <p:nvPr/>
        </p:nvGraphicFramePr>
        <p:xfrm>
          <a:off x="228600" y="320040"/>
          <a:ext cx="1146048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457200" y="5052537"/>
            <a:ext cx="105613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Bahnschrift" charset="0"/>
                <a:ea typeface="Calibri" pitchFamily="34" charset="0"/>
                <a:cs typeface="Times New Roman" pitchFamily="18" charset="0"/>
              </a:rPr>
              <a:t>Final Savings of 8.75 TR Ac Unit: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Bahnschrift" charset="0"/>
                <a:cs typeface="Bahnschrift" charset="0"/>
              </a:rPr>
              <a:t>Final Energy Savings with MAXR100™ :  	8.53- 7.05 = 1.48 kWh/ Hour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Bahnschrift" charset="0"/>
                <a:cs typeface="Bahnschrift" charset="0"/>
              </a:rPr>
              <a:t>Energy Savings in % 		              :	(1.48/8.53) x 100 = 17.35 %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6880" y="1173480"/>
            <a:ext cx="873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 NEW PRODUCTS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" y="2849880"/>
            <a:ext cx="643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b="1" dirty="0">
                <a:solidFill>
                  <a:srgbClr val="0070C0"/>
                </a:solidFill>
              </a:rPr>
              <a:t>BLDC Fans</a:t>
            </a:r>
          </a:p>
        </p:txBody>
      </p:sp>
    </p:spTree>
  </p:cSld>
  <p:clrMapOvr>
    <a:masterClrMapping/>
  </p:clrMapOvr>
  <p:transition spd="med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990600"/>
            <a:ext cx="1090786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u="sng" dirty="0">
                <a:solidFill>
                  <a:srgbClr val="FF0000"/>
                </a:solidFill>
              </a:rPr>
              <a:t>Advantages of BLDC fans:</a:t>
            </a:r>
          </a:p>
          <a:p>
            <a:pPr fontAlgn="base"/>
            <a:endParaRPr lang="en-US" sz="2400" u="sng" dirty="0">
              <a:solidFill>
                <a:srgbClr val="FF0000"/>
              </a:solidFill>
            </a:endParaRPr>
          </a:p>
          <a:p>
            <a:pPr fontAlgn="base"/>
            <a:r>
              <a:rPr lang="en-US" sz="2000" dirty="0"/>
              <a:t>1. BLDC technology use brushless DC engines that cut power consumption by 65%.</a:t>
            </a:r>
          </a:p>
          <a:p>
            <a:pPr fontAlgn="base"/>
            <a:r>
              <a:rPr lang="en-US" sz="2000" dirty="0"/>
              <a:t>2. BLDC motor windings utilize thick copper cables to ensure a longer lifespan and prevent overheating, minimizing winding issues. </a:t>
            </a:r>
          </a:p>
          <a:p>
            <a:pPr fontAlgn="base"/>
            <a:r>
              <a:rPr lang="en-US" sz="2000" dirty="0"/>
              <a:t>3. BLDC fans eliminate hidden maintenance costs by not utilizing carbon brushes in their rotor and stator.</a:t>
            </a:r>
          </a:p>
          <a:p>
            <a:pPr fontAlgn="base"/>
            <a:r>
              <a:rPr lang="en-US" sz="2000" dirty="0"/>
              <a:t>4. BLDC fans maintain high torque to secure high-quality performance.</a:t>
            </a:r>
          </a:p>
          <a:p>
            <a:pPr fontAlgn="base"/>
            <a:r>
              <a:rPr lang="en-US" sz="2000" dirty="0"/>
              <a:t>5. BLDC fans generate minimal noise due to zero friction, unlike induction motors with carbon brushes that create noise from friction.</a:t>
            </a:r>
          </a:p>
          <a:p>
            <a:pPr fontAlgn="base"/>
            <a:r>
              <a:rPr lang="en-US" sz="2000" dirty="0"/>
              <a:t>6. BLDC motors with electronic control systems have fewer wear-related breakdown possibilities, whereas induction motors rely on a mechanical commutation unit.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BLDC She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1160" y="387404"/>
            <a:ext cx="7665719" cy="62452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0" y="6177516"/>
            <a:ext cx="12192000" cy="680484"/>
          </a:xfrm>
          <a:prstGeom prst="rect">
            <a:avLst/>
          </a:prstGeom>
          <a:solidFill>
            <a:srgbClr val="82FF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613711" y="1648420"/>
            <a:ext cx="10964577" cy="510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Started in</a:t>
            </a:r>
            <a:r>
              <a:rPr lang="en-US" sz="30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r>
              <a:rPr lang="en-US" sz="30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an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Electrical Engineer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24 years of Industrial experience in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Projects, Maintenance &amp; Energy Management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with an aim to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u="sng" dirty="0">
                <a:solidFill>
                  <a:srgbClr val="33CC33"/>
                </a:solidFill>
                <a:latin typeface="Calibri"/>
                <a:ea typeface="Calibri"/>
                <a:cs typeface="Calibri"/>
                <a:sym typeface="Calibri"/>
              </a:rPr>
              <a:t>PROMOTE GREEN ENERGY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dirty="0">
                <a:solidFill>
                  <a:srgbClr val="33CC33"/>
                </a:solidFill>
                <a:latin typeface="Calibri"/>
                <a:ea typeface="Calibri"/>
                <a:cs typeface="Calibri"/>
                <a:sym typeface="Calibri"/>
              </a:rPr>
              <a:t>CLEAN &amp; BETTER ENVIRONMENT.</a:t>
            </a:r>
            <a:endParaRPr sz="3600"/>
          </a:p>
          <a:p>
            <a:pPr marL="34290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4240" y="42802"/>
            <a:ext cx="1033334" cy="1119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55802" y="311085"/>
            <a:ext cx="93231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About US</a:t>
            </a:r>
            <a:endParaRPr sz="48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831915" y="126166"/>
            <a:ext cx="105156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Quintessential"/>
              <a:buNone/>
            </a:pPr>
            <a:r>
              <a:rPr lang="en-US">
                <a:solidFill>
                  <a:srgbClr val="FF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Our Other Products</a:t>
            </a:r>
            <a:endParaRPr>
              <a:solidFill>
                <a:srgbClr val="FF0000"/>
              </a:solidFill>
              <a:latin typeface="Quintessential"/>
              <a:ea typeface="Quintessential"/>
              <a:cs typeface="Quintessential"/>
              <a:sym typeface="Quintessential"/>
            </a:endParaRPr>
          </a:p>
        </p:txBody>
      </p:sp>
      <p:sp>
        <p:nvSpPr>
          <p:cNvPr id="225" name="Google Shape;225;p14"/>
          <p:cNvSpPr txBox="1">
            <a:spLocks noGrp="1"/>
          </p:cNvSpPr>
          <p:nvPr>
            <p:ph idx="1"/>
          </p:nvPr>
        </p:nvSpPr>
        <p:spPr>
          <a:xfrm>
            <a:off x="527900" y="1187775"/>
            <a:ext cx="111237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en-US" sz="3200" dirty="0">
                <a:solidFill>
                  <a:srgbClr val="00206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We also deal with</a:t>
            </a:r>
            <a:r>
              <a:rPr lang="en-US" dirty="0"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Quintessential"/>
              <a:ea typeface="Quintessential"/>
              <a:cs typeface="Quintessential"/>
              <a:sym typeface="Quintessent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200"/>
              <a:buChar char="•"/>
            </a:pPr>
            <a:r>
              <a:rPr lang="en-US" sz="3200" dirty="0">
                <a:solidFill>
                  <a:srgbClr val="C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Industrial Electrification &amp; Automation</a:t>
            </a:r>
            <a:endParaRPr/>
          </a:p>
          <a:p>
            <a:pPr marL="228600" indent="-228600">
              <a:buClr>
                <a:srgbClr val="C00000"/>
              </a:buClr>
              <a:buSzPts val="3200"/>
            </a:pPr>
            <a:r>
              <a:rPr lang="en-US" sz="3200" dirty="0">
                <a:solidFill>
                  <a:srgbClr val="0070C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Air Conditioner Power Savers</a:t>
            </a:r>
            <a:endParaRPr sz="3200">
              <a:solidFill>
                <a:srgbClr val="0070C0"/>
              </a:solidFill>
              <a:latin typeface="Quintessential"/>
              <a:ea typeface="Quintessential"/>
              <a:cs typeface="Quintessential"/>
              <a:sym typeface="Quintessential"/>
            </a:endParaRPr>
          </a:p>
          <a:p>
            <a:pPr marL="228600" indent="-228600">
              <a:buClr>
                <a:srgbClr val="C00000"/>
              </a:buClr>
              <a:buSzPts val="3200"/>
            </a:pPr>
            <a:r>
              <a:rPr lang="en-US" sz="3200" dirty="0">
                <a:solidFill>
                  <a:srgbClr val="00B05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Organic Plant Growth Promoters</a:t>
            </a:r>
            <a:r>
              <a:rPr lang="en-US" sz="3200" dirty="0">
                <a:solidFill>
                  <a:srgbClr val="C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endParaRPr sz="3200">
              <a:solidFill>
                <a:srgbClr val="C00000"/>
              </a:solidFill>
              <a:latin typeface="Quintessential"/>
              <a:ea typeface="Quintessential"/>
              <a:cs typeface="Quintessential"/>
              <a:sym typeface="Quintessent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XPE Insulation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Energy Audit And Energy Management Consultancy</a:t>
            </a:r>
          </a:p>
        </p:txBody>
      </p:sp>
      <p:sp>
        <p:nvSpPr>
          <p:cNvPr id="226" name="Google Shape;226;p14"/>
          <p:cNvSpPr txBox="1"/>
          <p:nvPr/>
        </p:nvSpPr>
        <p:spPr>
          <a:xfrm>
            <a:off x="0" y="6217273"/>
            <a:ext cx="12192000" cy="680400"/>
          </a:xfrm>
          <a:prstGeom prst="rect">
            <a:avLst/>
          </a:prstGeom>
          <a:solidFill>
            <a:srgbClr val="82FF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>
            <a:spLocks noGrp="1"/>
          </p:cNvSpPr>
          <p:nvPr>
            <p:ph type="title"/>
          </p:nvPr>
        </p:nvSpPr>
        <p:spPr>
          <a:xfrm>
            <a:off x="838986" y="103695"/>
            <a:ext cx="10514814" cy="82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Baskerville"/>
              <a:buNone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Client Base</a:t>
            </a:r>
            <a:endParaRPr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06" name="Google Shape;206;p12"/>
          <p:cNvSpPr txBox="1">
            <a:spLocks noGrp="1"/>
          </p:cNvSpPr>
          <p:nvPr>
            <p:ph idx="1"/>
          </p:nvPr>
        </p:nvSpPr>
        <p:spPr>
          <a:xfrm>
            <a:off x="677943" y="1036949"/>
            <a:ext cx="4516225" cy="582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 Mylan Labs. Ltd.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 SMS Pharmaceuticals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 HBL Power Systems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 Goa Glass Fibre(</a:t>
            </a:r>
            <a:r>
              <a:rPr lang="en-US" sz="2000"/>
              <a:t>Binani</a:t>
            </a:r>
            <a:r>
              <a:rPr lang="en-US"/>
              <a:t> </a:t>
            </a:r>
            <a:r>
              <a:rPr lang="en-US" sz="2000"/>
              <a:t>Group</a:t>
            </a:r>
            <a:r>
              <a:rPr lang="en-US"/>
              <a:t>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 I T C (Anaparthi &amp; Chirala)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Net matrix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Lotus Wireless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Laurus Labs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SamKRG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Synergies Castings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Pearl Beverages(PEPSI)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  <p:sp>
        <p:nvSpPr>
          <p:cNvPr id="207" name="Google Shape;207;p12"/>
          <p:cNvSpPr txBox="1"/>
          <p:nvPr/>
        </p:nvSpPr>
        <p:spPr>
          <a:xfrm>
            <a:off x="5608948" y="733246"/>
            <a:ext cx="6363093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Lanco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Natsol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 Fisheries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Vizag Steel Roofings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 Children Villages (Bheemili)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 for Humanity ( Araku)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Hindustan Shipyard Ltd.(HSL)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BDL(VZG)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Naval Dockyard (VZG)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INS-EKSILA &amp; VISHWAKARMA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VIGNAN ENGG. COLLEGE(Barampuram)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 POWER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INDO ENGLISH SCHOOL (Eluru)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>
            <a:spLocks noGrp="1"/>
          </p:cNvSpPr>
          <p:nvPr>
            <p:ph type="title"/>
          </p:nvPr>
        </p:nvSpPr>
        <p:spPr>
          <a:xfrm>
            <a:off x="838593" y="190791"/>
            <a:ext cx="10514814" cy="82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Baskerville"/>
              <a:buNone/>
            </a:pPr>
            <a:r>
              <a:rPr lang="en-US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dirty="0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Solar Panels Need For</a:t>
            </a:r>
            <a:endParaRPr dirty="0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06" name="Google Shape;206;p12"/>
          <p:cNvSpPr txBox="1">
            <a:spLocks noGrp="1"/>
          </p:cNvSpPr>
          <p:nvPr>
            <p:ph idx="1"/>
          </p:nvPr>
        </p:nvSpPr>
        <p:spPr>
          <a:xfrm>
            <a:off x="3709378" y="1089923"/>
            <a:ext cx="5017179" cy="582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 dirty="0"/>
              <a:t> Residential Homes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 dirty="0"/>
              <a:t> Commercial and Industrial Buildings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 dirty="0"/>
              <a:t> Agricultural Operations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 dirty="0"/>
              <a:t> Government and Public Facilities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 dirty="0"/>
              <a:t>Off-Grid Applications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 dirty="0"/>
              <a:t>Utilities and Grid Support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 dirty="0"/>
              <a:t>Emergency and Disaster Relief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 dirty="0"/>
              <a:t>Electric Vehicles (EVs)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 dirty="0"/>
              <a:t>Water Pumping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 dirty="0"/>
              <a:t>Space Exploration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 dirty="0"/>
              <a:t>Environmental Conservation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62926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/>
          <p:nvPr/>
        </p:nvSpPr>
        <p:spPr>
          <a:xfrm>
            <a:off x="1057" y="1738813"/>
            <a:ext cx="1219200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/>
          </a:p>
        </p:txBody>
      </p:sp>
      <p:sp>
        <p:nvSpPr>
          <p:cNvPr id="233" name="Google Shape;233;p15"/>
          <p:cNvSpPr txBox="1"/>
          <p:nvPr/>
        </p:nvSpPr>
        <p:spPr>
          <a:xfrm>
            <a:off x="566057" y="5399314"/>
            <a:ext cx="34725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 Energy Solutions</a:t>
            </a: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T: 01422 880100</a:t>
            </a: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W: www.yesenergysolutions.co.uk</a:t>
            </a:r>
            <a:endParaRPr/>
          </a:p>
        </p:txBody>
      </p:sp>
      <p:sp>
        <p:nvSpPr>
          <p:cNvPr id="234" name="Google Shape;234;p15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FF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-1057" y="1893025"/>
            <a:ext cx="12192000" cy="2308324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66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Thank You Ulti-mates!!!!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>
                <a:solidFill>
                  <a:srgbClr val="568338"/>
                </a:solidFill>
                <a:latin typeface="Calibri"/>
                <a:ea typeface="Calibri"/>
                <a:cs typeface="Calibri"/>
                <a:sym typeface="Calibri"/>
              </a:rPr>
              <a:t>Questions Please!!!!</a:t>
            </a:r>
            <a:endParaRPr/>
          </a:p>
        </p:txBody>
      </p:sp>
      <p:sp>
        <p:nvSpPr>
          <p:cNvPr id="236" name="Google Shape;236;p15"/>
          <p:cNvSpPr txBox="1"/>
          <p:nvPr/>
        </p:nvSpPr>
        <p:spPr>
          <a:xfrm>
            <a:off x="599185" y="4736705"/>
            <a:ext cx="7325616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YES ENERGY SOLUTIONS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Mobile: 8297559060, 70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Mail:   yesenergy.in@gmail.com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Web: www.yesenergyindia.com </a:t>
            </a:r>
            <a:endParaRPr sz="2200">
              <a:solidFill>
                <a:srgbClr val="5683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1766" y="4699327"/>
            <a:ext cx="1839309" cy="148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38442" y="89408"/>
            <a:ext cx="2474128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818" y="58019"/>
            <a:ext cx="2611336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5"/>
          <p:cNvSpPr txBox="1"/>
          <p:nvPr/>
        </p:nvSpPr>
        <p:spPr>
          <a:xfrm>
            <a:off x="2867211" y="644441"/>
            <a:ext cx="655016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B050"/>
                </a:solidFill>
                <a:latin typeface="Algerian"/>
                <a:ea typeface="Algerian"/>
                <a:cs typeface="Algerian"/>
                <a:sym typeface="Algerian"/>
              </a:rPr>
              <a:t>Save Energy</a:t>
            </a:r>
            <a:r>
              <a:rPr lang="en-US" sz="3600" b="1">
                <a:solidFill>
                  <a:srgbClr val="33CC33"/>
                </a:solidFill>
                <a:latin typeface="Algerian"/>
                <a:ea typeface="Algerian"/>
                <a:cs typeface="Algerian"/>
                <a:sym typeface="Algerian"/>
              </a:rPr>
              <a:t> –</a:t>
            </a:r>
            <a:r>
              <a:rPr lang="en-US" sz="3600" b="1">
                <a:solidFill>
                  <a:srgbClr val="00B0F0"/>
                </a:solidFill>
                <a:latin typeface="Algerian"/>
                <a:ea typeface="Algerian"/>
                <a:cs typeface="Algerian"/>
                <a:sym typeface="Algerian"/>
              </a:rPr>
              <a:t>SAVE WATER  </a:t>
            </a:r>
            <a:r>
              <a:rPr lang="en-US" sz="3600" b="1">
                <a:solidFill>
                  <a:srgbClr val="33CC33"/>
                </a:solidFill>
                <a:latin typeface="Algerian"/>
                <a:ea typeface="Algerian"/>
                <a:cs typeface="Algerian"/>
                <a:sym typeface="Algerian"/>
              </a:rPr>
              <a:t>   </a:t>
            </a:r>
            <a:r>
              <a:rPr lang="en-US" sz="3600" b="1" u="sng">
                <a:solidFill>
                  <a:srgbClr val="33CC33"/>
                </a:solidFill>
                <a:latin typeface="Algerian"/>
                <a:ea typeface="Algerian"/>
                <a:cs typeface="Algerian"/>
                <a:sym typeface="Algerian"/>
              </a:rPr>
              <a:t>Save OUR Mother Earth</a:t>
            </a:r>
            <a:endParaRPr sz="3600" b="1" u="sng">
              <a:solidFill>
                <a:srgbClr val="33CC33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0" y="6177516"/>
            <a:ext cx="12192000" cy="680484"/>
          </a:xfrm>
          <a:prstGeom prst="rect">
            <a:avLst/>
          </a:prstGeom>
          <a:solidFill>
            <a:srgbClr val="82FF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685800" y="392409"/>
            <a:ext cx="1010194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</a:t>
            </a:r>
            <a:r>
              <a:rPr lang="en-US" sz="4400" b="1">
                <a:solidFill>
                  <a:srgbClr val="00B0F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WE DEAL with</a:t>
            </a:r>
            <a:endParaRPr sz="4400">
              <a:solidFill>
                <a:srgbClr val="00B0F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4240" y="91440"/>
            <a:ext cx="1033334" cy="111904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2805952" y="1055078"/>
            <a:ext cx="864059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6600"/>
                </a:solidFill>
                <a:latin typeface="Algerian"/>
                <a:ea typeface="Algerian"/>
                <a:cs typeface="Algerian"/>
                <a:sym typeface="Algerian"/>
              </a:rPr>
              <a:t>S</a:t>
            </a:r>
            <a:endParaRPr sz="4800" b="1">
              <a:solidFill>
                <a:srgbClr val="FF6600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6600"/>
                </a:solidFill>
                <a:latin typeface="Algerian"/>
                <a:ea typeface="Algerian"/>
                <a:cs typeface="Algerian"/>
                <a:sym typeface="Algerian"/>
              </a:rPr>
              <a:t>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6600"/>
                </a:solidFill>
                <a:latin typeface="Algerian"/>
                <a:ea typeface="Algerian"/>
                <a:cs typeface="Algerian"/>
                <a:sym typeface="Algerian"/>
              </a:rPr>
              <a:t>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6600"/>
                </a:solidFill>
                <a:latin typeface="Algerian"/>
                <a:ea typeface="Algerian"/>
                <a:cs typeface="Algerian"/>
                <a:sym typeface="Algerian"/>
              </a:rPr>
              <a:t>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6600"/>
                </a:solidFill>
                <a:latin typeface="Algerian"/>
                <a:ea typeface="Algerian"/>
                <a:cs typeface="Algerian"/>
                <a:sym typeface="Algerian"/>
              </a:rPr>
              <a:t>R</a:t>
            </a:r>
            <a:endParaRPr sz="4800" b="1">
              <a:solidFill>
                <a:srgbClr val="FF66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4009696" y="1252025"/>
            <a:ext cx="41726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❑"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  <a:sym typeface="Calibri"/>
              </a:rPr>
              <a:t>Power systems</a:t>
            </a:r>
            <a:endParaRPr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009696" y="1969478"/>
            <a:ext cx="512904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❑"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Water Heating Systems</a:t>
            </a:r>
            <a:endParaRPr sz="36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4009696" y="2686929"/>
            <a:ext cx="47927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❑"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Calibri"/>
                <a:cs typeface="Calibri"/>
                <a:sym typeface="Calibri"/>
              </a:rPr>
              <a:t>Fencing</a:t>
            </a:r>
            <a:endParaRPr sz="36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4037428" y="4192171"/>
            <a:ext cx="42079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❑"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Street Lights</a:t>
            </a:r>
            <a:endParaRPr sz="3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037428" y="3460652"/>
            <a:ext cx="374548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❑"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Water Pumping</a:t>
            </a:r>
            <a:endParaRPr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1495" y="4951828"/>
            <a:ext cx="6865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Energy Conservation Items like BLDC Fans, AC Power Savers…</a:t>
            </a:r>
          </a:p>
        </p:txBody>
      </p:sp>
    </p:spTree>
  </p:cSld>
  <p:clrMapOvr>
    <a:masterClrMapping/>
  </p:clrMapOvr>
  <p:transition spd="slow" advTm="1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475" y="433714"/>
            <a:ext cx="11076494" cy="5990571"/>
          </a:xfrm>
          <a:prstGeom prst="rect">
            <a:avLst/>
          </a:prstGeom>
          <a:solidFill>
            <a:srgbClr val="82FF9B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5"/>
          <p:cNvGraphicFramePr/>
          <p:nvPr/>
        </p:nvGraphicFramePr>
        <p:xfrm>
          <a:off x="395923" y="1858967"/>
          <a:ext cx="11213050" cy="935050"/>
        </p:xfrm>
        <a:graphic>
          <a:graphicData uri="http://schemas.openxmlformats.org/drawingml/2006/table">
            <a:tbl>
              <a:tblPr firstRow="1" bandRow="1">
                <a:noFill/>
                <a:tableStyleId>{D7E7B6A2-7E37-411F-800F-35711E8DC805}</a:tableStyleId>
              </a:tblPr>
              <a:tblGrid>
                <a:gridCol w="407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5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Back up during power fail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Yes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Yes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1" name="Google Shape;131;p5"/>
          <p:cNvSpPr txBox="1"/>
          <p:nvPr/>
        </p:nvSpPr>
        <p:spPr>
          <a:xfrm>
            <a:off x="0" y="6177516"/>
            <a:ext cx="12192000" cy="680484"/>
          </a:xfrm>
          <a:prstGeom prst="rect">
            <a:avLst/>
          </a:prstGeom>
          <a:solidFill>
            <a:srgbClr val="82FF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5"/>
          <p:cNvGraphicFramePr/>
          <p:nvPr/>
        </p:nvGraphicFramePr>
        <p:xfrm>
          <a:off x="395926" y="235670"/>
          <a:ext cx="11213050" cy="923825"/>
        </p:xfrm>
        <a:graphic>
          <a:graphicData uri="http://schemas.openxmlformats.org/drawingml/2006/table">
            <a:tbl>
              <a:tblPr firstRow="1" bandRow="1">
                <a:noFill/>
                <a:tableStyleId>{D7E7B6A2-7E37-411F-800F-35711E8DC805}</a:tableStyleId>
              </a:tblPr>
              <a:tblGrid>
                <a:gridCol w="407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                         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Quintessential"/>
                          <a:ea typeface="Quintessential"/>
                          <a:cs typeface="Quintessential"/>
                          <a:sym typeface="Quintessential"/>
                        </a:rPr>
                        <a:t>Electrical inverter</a:t>
                      </a:r>
                      <a:endParaRPr sz="2400">
                        <a:latin typeface="Quintessential"/>
                        <a:ea typeface="Quintessential"/>
                        <a:cs typeface="Quintessential"/>
                        <a:sym typeface="Quintessent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Quintessential"/>
                          <a:ea typeface="Quintessential"/>
                          <a:cs typeface="Quintessential"/>
                          <a:sym typeface="Quintessential"/>
                        </a:rPr>
                        <a:t>Solar power system</a:t>
                      </a:r>
                      <a:endParaRPr sz="2400">
                        <a:latin typeface="Quintessential"/>
                        <a:ea typeface="Quintessential"/>
                        <a:cs typeface="Quintessential"/>
                        <a:sym typeface="Quintessent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" name="Google Shape;133;p5"/>
          <p:cNvGraphicFramePr/>
          <p:nvPr/>
        </p:nvGraphicFramePr>
        <p:xfrm>
          <a:off x="395923" y="2938603"/>
          <a:ext cx="11213025" cy="935050"/>
        </p:xfrm>
        <a:graphic>
          <a:graphicData uri="http://schemas.openxmlformats.org/drawingml/2006/table">
            <a:tbl>
              <a:tblPr firstRow="1" bandRow="1">
                <a:noFill/>
                <a:tableStyleId>{D7E7B6A2-7E37-411F-800F-35711E8DC805}</a:tableStyleId>
              </a:tblPr>
              <a:tblGrid>
                <a:gridCol w="40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5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Consumption of main power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Continuous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Limited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5683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4" name="Google Shape;134;p5"/>
          <p:cNvGraphicFramePr/>
          <p:nvPr/>
        </p:nvGraphicFramePr>
        <p:xfrm>
          <a:off x="395923" y="5097876"/>
          <a:ext cx="11213050" cy="935050"/>
        </p:xfrm>
        <a:graphic>
          <a:graphicData uri="http://schemas.openxmlformats.org/drawingml/2006/table">
            <a:tbl>
              <a:tblPr firstRow="1" bandRow="1">
                <a:noFill/>
                <a:tableStyleId>{D7E7B6A2-7E37-411F-800F-35711E8DC805}</a:tableStyleId>
              </a:tblPr>
              <a:tblGrid>
                <a:gridCol w="407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5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Return On Investment</a:t>
                      </a:r>
                      <a:endParaRPr sz="2800"/>
                    </a:p>
                  </a:txBody>
                  <a:tcPr marL="91450" marR="91450" marT="45725" marB="45725"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No</a:t>
                      </a:r>
                      <a:endParaRPr sz="280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Yes</a:t>
                      </a:r>
                      <a:endParaRPr sz="2800"/>
                    </a:p>
                  </a:txBody>
                  <a:tcPr marL="91450" marR="91450" marT="45725" marB="45725">
                    <a:solidFill>
                      <a:srgbClr val="54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5" name="Google Shape;135;p5"/>
          <p:cNvGraphicFramePr/>
          <p:nvPr/>
        </p:nvGraphicFramePr>
        <p:xfrm>
          <a:off x="395923" y="4018239"/>
          <a:ext cx="11213050" cy="935050"/>
        </p:xfrm>
        <a:graphic>
          <a:graphicData uri="http://schemas.openxmlformats.org/drawingml/2006/table">
            <a:tbl>
              <a:tblPr firstRow="1" bandRow="1">
                <a:noFill/>
                <a:tableStyleId>{D7E7B6A2-7E37-411F-800F-35711E8DC805}</a:tableStyleId>
              </a:tblPr>
              <a:tblGrid>
                <a:gridCol w="407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5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During power availability</a:t>
                      </a:r>
                      <a:endParaRPr sz="2800"/>
                    </a:p>
                  </a:txBody>
                  <a:tcPr marL="91450" marR="91450" marT="45725" marB="45725">
                    <a:solidFill>
                      <a:srgbClr val="3856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No use</a:t>
                      </a:r>
                      <a:endParaRPr sz="280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Useful</a:t>
                      </a:r>
                      <a:endParaRPr sz="2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6" name="Google Shape;136;p5"/>
          <p:cNvGraphicFramePr/>
          <p:nvPr/>
        </p:nvGraphicFramePr>
        <p:xfrm>
          <a:off x="395926" y="933254"/>
          <a:ext cx="11213050" cy="826875"/>
        </p:xfrm>
        <a:graphic>
          <a:graphicData uri="http://schemas.openxmlformats.org/drawingml/2006/table">
            <a:tbl>
              <a:tblPr firstRow="1" bandRow="1">
                <a:noFill/>
                <a:tableStyleId>{D7E7B6A2-7E37-411F-800F-35711E8DC805}</a:tableStyleId>
              </a:tblPr>
              <a:tblGrid>
                <a:gridCol w="407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Initial Cost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Less       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High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304800" y="291633"/>
            <a:ext cx="11049000" cy="1043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Baskerville"/>
              <a:buNone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re Baskerville"/>
                <a:ea typeface="Libre Baskerville"/>
                <a:cs typeface="Libre Baskerville"/>
                <a:sym typeface="Libre Baskerville"/>
              </a:rPr>
              <a:t>   Solar Water Heaters       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re Baskerville"/>
                <a:ea typeface="Libre Baskerville"/>
                <a:cs typeface="Libre Baskerville"/>
                <a:sym typeface="Libre Baskerville"/>
              </a:rPr>
              <a:t> Solar  Street Lights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                                                               </a:t>
            </a:r>
            <a:endParaRPr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2" name="Google Shape;142;p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68938" y="1552248"/>
            <a:ext cx="3924906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/>
        </p:nvSpPr>
        <p:spPr>
          <a:xfrm>
            <a:off x="0" y="6177516"/>
            <a:ext cx="12192000" cy="680484"/>
          </a:xfrm>
          <a:prstGeom prst="rect">
            <a:avLst/>
          </a:prstGeom>
          <a:solidFill>
            <a:srgbClr val="82FF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 t="7950" b="6102"/>
          <a:stretch/>
        </p:blipFill>
        <p:spPr>
          <a:xfrm>
            <a:off x="990250" y="1693400"/>
            <a:ext cx="4645776" cy="43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ibre Baskerville"/>
                <a:ea typeface="Libre Baskerville"/>
                <a:cs typeface="Libre Baskerville"/>
                <a:sym typeface="Libre Baskerville"/>
              </a:rPr>
              <a:t> Solar Fencing </a:t>
            </a:r>
            <a:endParaRPr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50" name="Google Shape;150;p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2298" y="1690688"/>
            <a:ext cx="5626100" cy="42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0" y="6177516"/>
            <a:ext cx="12192000" cy="680484"/>
          </a:xfrm>
          <a:prstGeom prst="rect">
            <a:avLst/>
          </a:prstGeom>
          <a:solidFill>
            <a:srgbClr val="82FF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3119" y="1690687"/>
            <a:ext cx="5253413" cy="42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601367" y="365125"/>
            <a:ext cx="11221995" cy="172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Baskerville"/>
              <a:buNone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re Baskerville"/>
                <a:ea typeface="Libre Baskerville"/>
                <a:cs typeface="Libre Baskerville"/>
                <a:sym typeface="Libre Baskerville"/>
              </a:rPr>
              <a:t>Solar Water Pumping systems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8350" y="2092400"/>
            <a:ext cx="8592675" cy="44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WhatsApp Image 2023-01-05 at 14.44.2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3974"/>
            <a:ext cx="12192000" cy="689197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18560" y="0"/>
            <a:ext cx="8214360" cy="584775"/>
          </a:xfrm>
          <a:prstGeom prst="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EVERY ONE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(Body)"/>
              </a:rPr>
              <a:t>can afford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SOLAR ENERGY</a:t>
            </a:r>
          </a:p>
        </p:txBody>
      </p:sp>
      <p:pic>
        <p:nvPicPr>
          <p:cNvPr id="5" name="Google Shape;171;p9"/>
          <p:cNvPicPr preferRelativeResize="0"/>
          <p:nvPr/>
        </p:nvPicPr>
        <p:blipFill rotWithShape="1">
          <a:blip r:embed="rId4">
            <a:alphaModFix/>
            <a:lum bright="10000"/>
          </a:blip>
          <a:srcRect/>
          <a:stretch/>
        </p:blipFill>
        <p:spPr>
          <a:xfrm>
            <a:off x="2865120" y="2034539"/>
            <a:ext cx="1213062" cy="14782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70761" y="3557230"/>
            <a:ext cx="268223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801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Proved It….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704</Words>
  <Application>Microsoft Office PowerPoint</Application>
  <PresentationFormat>Widescreen</PresentationFormat>
  <Paragraphs>159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Book Antiqua</vt:lpstr>
      <vt:lpstr>Wingdings</vt:lpstr>
      <vt:lpstr>Quintessential</vt:lpstr>
      <vt:lpstr>Caveat</vt:lpstr>
      <vt:lpstr>Bookman Old Style</vt:lpstr>
      <vt:lpstr>Bahnschrift</vt:lpstr>
      <vt:lpstr>Calibri (Body)</vt:lpstr>
      <vt:lpstr>Berlin Sans FB Demi</vt:lpstr>
      <vt:lpstr>Noto Sans Symbols</vt:lpstr>
      <vt:lpstr>Algerian</vt:lpstr>
      <vt:lpstr>Libre Baskerville</vt:lpstr>
      <vt:lpstr>Arial</vt:lpstr>
      <vt:lpstr>Calibri</vt:lpstr>
      <vt:lpstr>Courgette</vt:lpstr>
      <vt:lpstr>Arial 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Solar Water Heaters         Solar  Street Lights                                                                                          </vt:lpstr>
      <vt:lpstr>                           Solar Fencing </vt:lpstr>
      <vt:lpstr>Solar Water Pumping systems</vt:lpstr>
      <vt:lpstr>PowerPoint Presentation</vt:lpstr>
      <vt:lpstr>PowerPoint Presentation</vt:lpstr>
      <vt:lpstr>PowerPoint Presentation</vt:lpstr>
      <vt:lpstr>Everything we utilize in daily life can be solar sourced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Other Products</vt:lpstr>
      <vt:lpstr> Client Base</vt:lpstr>
      <vt:lpstr> Solar Panels Need For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krish</dc:creator>
  <cp:lastModifiedBy>Maheswari Ma</cp:lastModifiedBy>
  <cp:revision>53</cp:revision>
  <dcterms:modified xsi:type="dcterms:W3CDTF">2023-10-26T06:31:03Z</dcterms:modified>
</cp:coreProperties>
</file>